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66" r:id="rId8"/>
    <p:sldId id="261" r:id="rId9"/>
    <p:sldId id="270" r:id="rId10"/>
    <p:sldId id="264" r:id="rId11"/>
    <p:sldId id="263" r:id="rId12"/>
  </p:sldIdLst>
  <p:sldSz cx="12192000" cy="6858000"/>
  <p:notesSz cx="6858000" cy="9144000"/>
  <p:defaultTextStyle>
    <a:defPPr rtl="0"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2" autoAdjust="0"/>
    <p:restoredTop sz="94598" autoAdjust="0"/>
  </p:normalViewPr>
  <p:slideViewPr>
    <p:cSldViewPr snapToGrid="0" showGuides="1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&lt;16</c:v>
                </c:pt>
                <c:pt idx="1">
                  <c:v>16-20</c:v>
                </c:pt>
                <c:pt idx="2">
                  <c:v>20-40</c:v>
                </c:pt>
                <c:pt idx="3">
                  <c:v>40-60</c:v>
                </c:pt>
                <c:pt idx="4">
                  <c:v>60+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40</c:v>
                </c:pt>
                <c:pt idx="3">
                  <c:v>42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1-4DE5-953E-EE22DF18F3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399431864"/>
        <c:axId val="399433304"/>
      </c:barChart>
      <c:catAx>
        <c:axId val="39943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433304"/>
        <c:crosses val="autoZero"/>
        <c:auto val="1"/>
        <c:lblAlgn val="ctr"/>
        <c:lblOffset val="100"/>
        <c:noMultiLvlLbl val="0"/>
      </c:catAx>
      <c:valAx>
        <c:axId val="399433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9431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269987624603916E-2"/>
          <c:y val="6.620366025856772E-2"/>
          <c:w val="0.94691308664137186"/>
          <c:h val="0.75850785970669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Was the appt easy to book</c:v>
                </c:pt>
                <c:pt idx="1">
                  <c:v>Needs were met by receptionists</c:v>
                </c:pt>
                <c:pt idx="2">
                  <c:v>Staff professional &amp; helpful </c:v>
                </c:pt>
                <c:pt idx="3">
                  <c:v>Cared for by staff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</c:v>
                </c:pt>
                <c:pt idx="1">
                  <c:v>108</c:v>
                </c:pt>
                <c:pt idx="2">
                  <c:v>109</c:v>
                </c:pt>
                <c:pt idx="3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B-44F9-8F3D-80B6FD9569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Was the appt easy to book</c:v>
                </c:pt>
                <c:pt idx="1">
                  <c:v>Needs were met by receptionists</c:v>
                </c:pt>
                <c:pt idx="2">
                  <c:v>Staff professional &amp; helpful </c:v>
                </c:pt>
                <c:pt idx="3">
                  <c:v>Cared for by staff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B-44F9-8F3D-80B6FD9569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stated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Was the appt easy to book</c:v>
                </c:pt>
                <c:pt idx="1">
                  <c:v>Needs were met by receptionists</c:v>
                </c:pt>
                <c:pt idx="2">
                  <c:v>Staff professional &amp; helpful </c:v>
                </c:pt>
                <c:pt idx="3">
                  <c:v>Cared for by staff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5B-44F9-8F3D-80B6FD956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2181967"/>
        <c:axId val="672179471"/>
      </c:barChart>
      <c:catAx>
        <c:axId val="67218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4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179471"/>
        <c:crosses val="autoZero"/>
        <c:auto val="1"/>
        <c:lblAlgn val="ctr"/>
        <c:lblOffset val="100"/>
        <c:noMultiLvlLbl val="0"/>
      </c:catAx>
      <c:valAx>
        <c:axId val="672179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181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GB" noProof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29FAC1-0F73-4EB4-910B-0D8C8E5B212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7CCE2767-7DFB-46F3-BDAB-FB9D7BCD1EAF}">
      <dgm:prSet phldrT="[Text]" phldr="0" custT="1"/>
      <dgm:spPr/>
      <dgm:t>
        <a:bodyPr/>
        <a:lstStyle/>
        <a:p>
          <a:pPr>
            <a:buNone/>
          </a:pPr>
          <a:r>
            <a:rPr lang="en-GB" sz="1600" b="0" i="0" u="none" dirty="0"/>
            <a:t>LONG WAIT FOR NORMAL GP.  WAS TREATED VERY SYMPATHETICALLY</a:t>
          </a:r>
          <a:endParaRPr lang="en-GB" sz="1600" noProof="0" dirty="0"/>
        </a:p>
      </dgm:t>
    </dgm:pt>
    <dgm:pt modelId="{5294CFE8-EF27-4616-A80D-A3F1503BD2CB}" type="parTrans" cxnId="{64E91B4D-44D7-4734-B674-F5737199F55D}">
      <dgm:prSet/>
      <dgm:spPr/>
      <dgm:t>
        <a:bodyPr rtlCol="0"/>
        <a:lstStyle/>
        <a:p>
          <a:pPr rtl="0"/>
          <a:endParaRPr lang="en-GB" noProof="0" dirty="0"/>
        </a:p>
      </dgm:t>
    </dgm:pt>
    <dgm:pt modelId="{D9162ADA-8FE8-4EBD-BFAE-B26CF9F24DB9}" type="sibTrans" cxnId="{64E91B4D-44D7-4734-B674-F5737199F55D}">
      <dgm:prSet/>
      <dgm:spPr/>
      <dgm:t>
        <a:bodyPr rtlCol="0"/>
        <a:lstStyle/>
        <a:p>
          <a:pPr rtl="0"/>
          <a:endParaRPr lang="en-GB" noProof="0" dirty="0"/>
        </a:p>
      </dgm:t>
    </dgm:pt>
    <dgm:pt modelId="{4F894C99-4792-4C7F-A316-39D171A037DE}">
      <dgm:prSet phldrT="[Text]" phldr="0" custT="1"/>
      <dgm:spPr/>
      <dgm:t>
        <a:bodyPr/>
        <a:lstStyle/>
        <a:p>
          <a:pPr>
            <a:buNone/>
          </a:pPr>
          <a:r>
            <a:rPr lang="en-GB" sz="1600" b="0" i="0" u="none" dirty="0"/>
            <a:t>EASY TO GET APPT, CONVENIENT, FRIENDLY STAFF, DIDNT HAVE TO MISS WORK. THANK YOU - THOUGHT THE SERVICE WAS BRILLIANT, A REVELATION!</a:t>
          </a:r>
          <a:endParaRPr lang="en-GB" sz="1600" noProof="0" dirty="0"/>
        </a:p>
      </dgm:t>
    </dgm:pt>
    <dgm:pt modelId="{F740BC1D-F644-4DB1-8058-08814BA374DB}" type="parTrans" cxnId="{B01E5BCB-D5FA-468B-9179-593724FB5648}">
      <dgm:prSet/>
      <dgm:spPr/>
      <dgm:t>
        <a:bodyPr rtlCol="0"/>
        <a:lstStyle/>
        <a:p>
          <a:pPr rtl="0"/>
          <a:endParaRPr lang="en-GB" noProof="0" dirty="0"/>
        </a:p>
      </dgm:t>
    </dgm:pt>
    <dgm:pt modelId="{9D42B390-E84B-4E50-8B8F-4FA99F14DB97}" type="sibTrans" cxnId="{B01E5BCB-D5FA-468B-9179-593724FB5648}">
      <dgm:prSet/>
      <dgm:spPr/>
      <dgm:t>
        <a:bodyPr rtlCol="0"/>
        <a:lstStyle/>
        <a:p>
          <a:pPr rtl="0"/>
          <a:endParaRPr lang="en-GB" noProof="0" dirty="0"/>
        </a:p>
      </dgm:t>
    </dgm:pt>
    <dgm:pt modelId="{7964467C-655E-4F9B-BD50-E65C742F48B4}">
      <dgm:prSet phldrT="[Text]" phldr="0" custT="1"/>
      <dgm:spPr/>
      <dgm:t>
        <a:bodyPr/>
        <a:lstStyle/>
        <a:p>
          <a:pPr>
            <a:buNone/>
          </a:pPr>
          <a:r>
            <a:rPr lang="en-GB" sz="1600" b="0" i="0" u="none" dirty="0"/>
            <a:t>RELIABLE, EFFICIENT, QUICK APPTS AND FRIENDLY STAFF</a:t>
          </a:r>
          <a:endParaRPr lang="en-GB" sz="1600" noProof="0" dirty="0"/>
        </a:p>
      </dgm:t>
    </dgm:pt>
    <dgm:pt modelId="{11637406-E69C-4EAD-B4F6-E44CAFA91F52}" type="parTrans" cxnId="{1289B3F1-E6E0-42BC-9027-98FEC2B1D8E2}">
      <dgm:prSet/>
      <dgm:spPr/>
      <dgm:t>
        <a:bodyPr rtlCol="0"/>
        <a:lstStyle/>
        <a:p>
          <a:pPr rtl="0"/>
          <a:endParaRPr lang="en-GB" noProof="0" dirty="0"/>
        </a:p>
      </dgm:t>
    </dgm:pt>
    <dgm:pt modelId="{7FD29FAD-0D0B-4E90-A2CE-3B4C4B7C1C7A}" type="sibTrans" cxnId="{1289B3F1-E6E0-42BC-9027-98FEC2B1D8E2}">
      <dgm:prSet/>
      <dgm:spPr/>
      <dgm:t>
        <a:bodyPr rtlCol="0"/>
        <a:lstStyle/>
        <a:p>
          <a:pPr rtl="0"/>
          <a:endParaRPr lang="en-GB" noProof="0" dirty="0"/>
        </a:p>
      </dgm:t>
    </dgm:pt>
    <dgm:pt modelId="{0D6F252E-1CDD-48FA-A664-F3753BCF62BB}">
      <dgm:prSet phldrT="[Text]" phldr="0" custT="1"/>
      <dgm:spPr/>
      <dgm:t>
        <a:bodyPr/>
        <a:lstStyle/>
        <a:p>
          <a:pPr>
            <a:buNone/>
          </a:pPr>
          <a:r>
            <a:rPr lang="en-GB" sz="1600" b="0" i="0" u="none" dirty="0"/>
            <a:t>CONVENIENT TIME, LOCATION, VERY FRIENDLY AND WELCOMING. </a:t>
          </a:r>
          <a:endParaRPr lang="en-GB" sz="1600" noProof="0" dirty="0"/>
        </a:p>
      </dgm:t>
    </dgm:pt>
    <dgm:pt modelId="{43D391D2-DD43-42B4-90C9-D4DC6222FA2C}" type="parTrans" cxnId="{35F58AB4-37D3-4E00-8188-01A49D02A0C5}">
      <dgm:prSet/>
      <dgm:spPr/>
      <dgm:t>
        <a:bodyPr rtlCol="0"/>
        <a:lstStyle/>
        <a:p>
          <a:pPr rtl="0"/>
          <a:endParaRPr lang="en-GB" noProof="0" dirty="0"/>
        </a:p>
      </dgm:t>
    </dgm:pt>
    <dgm:pt modelId="{956DB656-23F5-40F8-88A7-546143BA820E}" type="sibTrans" cxnId="{35F58AB4-37D3-4E00-8188-01A49D02A0C5}">
      <dgm:prSet/>
      <dgm:spPr/>
      <dgm:t>
        <a:bodyPr rtlCol="0"/>
        <a:lstStyle/>
        <a:p>
          <a:pPr rtl="0"/>
          <a:endParaRPr lang="en-GB" noProof="0" dirty="0"/>
        </a:p>
      </dgm:t>
    </dgm:pt>
    <dgm:pt modelId="{C6422588-ED88-4EEC-9689-A9C17A03C18C}">
      <dgm:prSet phldrT="[Text]" phldr="0" custT="1"/>
      <dgm:spPr/>
      <dgm:t>
        <a:bodyPr/>
        <a:lstStyle/>
        <a:p>
          <a:pPr>
            <a:buNone/>
          </a:pPr>
          <a:r>
            <a:rPr lang="en-GB" sz="1600" b="0" i="0" u="none" dirty="0"/>
            <a:t>SO CONVENIENT TO MAKE APPTS IN ADVANCE RATHER THAN ON THE DAY. HAVE NOT HAD TO MISS WORK - BRILLIANT</a:t>
          </a:r>
          <a:endParaRPr lang="en-GB" sz="1600" noProof="0" dirty="0"/>
        </a:p>
      </dgm:t>
    </dgm:pt>
    <dgm:pt modelId="{E4D6FF62-7C65-4713-8DE3-B6A177B5B362}" type="parTrans" cxnId="{CB97A392-11CF-4A94-8C42-F27DDA77DCB1}">
      <dgm:prSet/>
      <dgm:spPr/>
      <dgm:t>
        <a:bodyPr/>
        <a:lstStyle/>
        <a:p>
          <a:endParaRPr lang="en-GB"/>
        </a:p>
      </dgm:t>
    </dgm:pt>
    <dgm:pt modelId="{B5EFACEB-73FE-4F83-9947-CDEBB45B2CE0}" type="sibTrans" cxnId="{CB97A392-11CF-4A94-8C42-F27DDA77DCB1}">
      <dgm:prSet/>
      <dgm:spPr/>
      <dgm:t>
        <a:bodyPr/>
        <a:lstStyle/>
        <a:p>
          <a:endParaRPr lang="en-GB"/>
        </a:p>
      </dgm:t>
    </dgm:pt>
    <dgm:pt modelId="{9203012E-9005-4B29-B97B-66867102E43B}" type="pres">
      <dgm:prSet presAssocID="{7029FAC1-0F73-4EB4-910B-0D8C8E5B2127}" presName="Name0" presStyleCnt="0">
        <dgm:presLayoutVars>
          <dgm:dir/>
          <dgm:resizeHandles val="exact"/>
        </dgm:presLayoutVars>
      </dgm:prSet>
      <dgm:spPr/>
    </dgm:pt>
    <dgm:pt modelId="{F5BA8362-1416-4CD1-85F0-575932A12C12}" type="pres">
      <dgm:prSet presAssocID="{7CCE2767-7DFB-46F3-BDAB-FB9D7BCD1EAF}" presName="compNode" presStyleCnt="0"/>
      <dgm:spPr/>
    </dgm:pt>
    <dgm:pt modelId="{1040C04C-266A-4BA6-AC80-0FD4DCD21C67}" type="pres">
      <dgm:prSet presAssocID="{7CCE2767-7DFB-46F3-BDAB-FB9D7BCD1EAF}" presName="pictRect" presStyleLbl="node1" presStyleIdx="0" presStyleCnt="5"/>
      <dgm:spPr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D3FDBB08-A758-4DF3-8739-D97BA7655C7B}" type="pres">
      <dgm:prSet presAssocID="{7CCE2767-7DFB-46F3-BDAB-FB9D7BCD1EAF}" presName="textRect" presStyleLbl="revTx" presStyleIdx="0" presStyleCnt="5">
        <dgm:presLayoutVars>
          <dgm:bulletEnabled val="1"/>
        </dgm:presLayoutVars>
      </dgm:prSet>
      <dgm:spPr/>
    </dgm:pt>
    <dgm:pt modelId="{CE308088-8928-4A7D-B680-1E37D506B5A5}" type="pres">
      <dgm:prSet presAssocID="{D9162ADA-8FE8-4EBD-BFAE-B26CF9F24DB9}" presName="sibTrans" presStyleLbl="sibTrans2D1" presStyleIdx="0" presStyleCnt="0"/>
      <dgm:spPr/>
    </dgm:pt>
    <dgm:pt modelId="{DBA70FFA-1096-41FD-8EBE-FDF00D3F1CB1}" type="pres">
      <dgm:prSet presAssocID="{0D6F252E-1CDD-48FA-A664-F3753BCF62BB}" presName="compNode" presStyleCnt="0"/>
      <dgm:spPr/>
    </dgm:pt>
    <dgm:pt modelId="{088FC6C8-479B-42D8-B278-0BA2988A206A}" type="pres">
      <dgm:prSet presAssocID="{0D6F252E-1CDD-48FA-A664-F3753BCF62BB}" presName="pictRect" presStyleLbl="node1" presStyleIdx="1" presStyleCnt="5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0197F6FC-807C-495C-BE45-3B108BC28EA6}" type="pres">
      <dgm:prSet presAssocID="{0D6F252E-1CDD-48FA-A664-F3753BCF62BB}" presName="textRect" presStyleLbl="revTx" presStyleIdx="1" presStyleCnt="5">
        <dgm:presLayoutVars>
          <dgm:bulletEnabled val="1"/>
        </dgm:presLayoutVars>
      </dgm:prSet>
      <dgm:spPr/>
    </dgm:pt>
    <dgm:pt modelId="{EFD75A0C-243E-4C26-A285-8331F97B368B}" type="pres">
      <dgm:prSet presAssocID="{956DB656-23F5-40F8-88A7-546143BA820E}" presName="sibTrans" presStyleLbl="sibTrans2D1" presStyleIdx="0" presStyleCnt="0"/>
      <dgm:spPr/>
    </dgm:pt>
    <dgm:pt modelId="{93B0A170-454E-4BC6-826A-67485AEA09C8}" type="pres">
      <dgm:prSet presAssocID="{4F894C99-4792-4C7F-A316-39D171A037DE}" presName="compNode" presStyleCnt="0"/>
      <dgm:spPr/>
    </dgm:pt>
    <dgm:pt modelId="{E1575231-763B-4C04-A18A-5AEDD74A8711}" type="pres">
      <dgm:prSet presAssocID="{4F894C99-4792-4C7F-A316-39D171A037DE}" presName="pictRect" presStyleLbl="node1" presStyleIdx="2" presStyleCnt="5" custLinFactNeighborX="-275"/>
      <dgm:spPr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F06C5809-9330-4959-A4AC-CABBA853D005}" type="pres">
      <dgm:prSet presAssocID="{4F894C99-4792-4C7F-A316-39D171A037DE}" presName="textRect" presStyleLbl="revTx" presStyleIdx="2" presStyleCnt="5">
        <dgm:presLayoutVars>
          <dgm:bulletEnabled val="1"/>
        </dgm:presLayoutVars>
      </dgm:prSet>
      <dgm:spPr/>
    </dgm:pt>
    <dgm:pt modelId="{E765CF9C-5378-48BF-82FE-CDC9ECD77029}" type="pres">
      <dgm:prSet presAssocID="{9D42B390-E84B-4E50-8B8F-4FA99F14DB97}" presName="sibTrans" presStyleLbl="sibTrans2D1" presStyleIdx="0" presStyleCnt="0"/>
      <dgm:spPr/>
    </dgm:pt>
    <dgm:pt modelId="{5623CB7D-1668-48A0-9046-409DFD796C90}" type="pres">
      <dgm:prSet presAssocID="{7964467C-655E-4F9B-BD50-E65C742F48B4}" presName="compNode" presStyleCnt="0"/>
      <dgm:spPr/>
    </dgm:pt>
    <dgm:pt modelId="{FABEAD74-907D-47B9-878B-619DB3512E33}" type="pres">
      <dgm:prSet presAssocID="{7964467C-655E-4F9B-BD50-E65C742F48B4}" presName="pictRect" presStyleLbl="node1" presStyleIdx="3" presStyleCnt="5" custLinFactNeighborX="204"/>
      <dgm:spPr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Headshot"/>
        </a:ext>
      </dgm:extLst>
    </dgm:pt>
    <dgm:pt modelId="{995D1D28-A180-4B7F-A805-34C8AFFE0118}" type="pres">
      <dgm:prSet presAssocID="{7964467C-655E-4F9B-BD50-E65C742F48B4}" presName="textRect" presStyleLbl="revTx" presStyleIdx="3" presStyleCnt="5">
        <dgm:presLayoutVars>
          <dgm:bulletEnabled val="1"/>
        </dgm:presLayoutVars>
      </dgm:prSet>
      <dgm:spPr/>
    </dgm:pt>
    <dgm:pt modelId="{C3094AB3-4C15-48FD-9932-ADBA5EA27486}" type="pres">
      <dgm:prSet presAssocID="{7FD29FAD-0D0B-4E90-A2CE-3B4C4B7C1C7A}" presName="sibTrans" presStyleLbl="sibTrans2D1" presStyleIdx="0" presStyleCnt="0"/>
      <dgm:spPr/>
    </dgm:pt>
    <dgm:pt modelId="{4412893A-70BA-4F6B-83A9-4A19893E885F}" type="pres">
      <dgm:prSet presAssocID="{C6422588-ED88-4EEC-9689-A9C17A03C18C}" presName="compNode" presStyleCnt="0"/>
      <dgm:spPr/>
    </dgm:pt>
    <dgm:pt modelId="{D6C601C5-4B23-43D5-A5CB-F7461E605CC2}" type="pres">
      <dgm:prSet presAssocID="{C6422588-ED88-4EEC-9689-A9C17A03C18C}" presName="pictRect" presStyleLbl="node1" presStyleIdx="4" presStyleCnt="5"/>
      <dgm:spPr>
        <a:blipFill>
          <a:blip xmlns:r="http://schemas.openxmlformats.org/officeDocument/2006/relationships" r:embed="rId5"/>
          <a:stretch>
            <a:fillRect l="-2000" r="-2000"/>
          </a:stretch>
        </a:blipFill>
      </dgm:spPr>
    </dgm:pt>
    <dgm:pt modelId="{47406577-1E1C-4CB9-B995-9581E9E4F571}" type="pres">
      <dgm:prSet presAssocID="{C6422588-ED88-4EEC-9689-A9C17A03C18C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9ADE120A-D81B-4585-8805-5345D03A8C56}" type="presOf" srcId="{7964467C-655E-4F9B-BD50-E65C742F48B4}" destId="{995D1D28-A180-4B7F-A805-34C8AFFE0118}" srcOrd="0" destOrd="0" presId="urn:microsoft.com/office/officeart/2005/8/layout/pList1"/>
    <dgm:cxn modelId="{1CD4CB5B-14F6-493C-BAA5-F8291C3FDC90}" type="presOf" srcId="{0D6F252E-1CDD-48FA-A664-F3753BCF62BB}" destId="{0197F6FC-807C-495C-BE45-3B108BC28EA6}" srcOrd="0" destOrd="0" presId="urn:microsoft.com/office/officeart/2005/8/layout/pList1"/>
    <dgm:cxn modelId="{A550AD5E-5757-48AE-BF77-AE4B871885A0}" type="presOf" srcId="{7CCE2767-7DFB-46F3-BDAB-FB9D7BCD1EAF}" destId="{D3FDBB08-A758-4DF3-8739-D97BA7655C7B}" srcOrd="0" destOrd="0" presId="urn:microsoft.com/office/officeart/2005/8/layout/pList1"/>
    <dgm:cxn modelId="{059FB967-7F84-4806-B82C-99371CADDC54}" type="presOf" srcId="{956DB656-23F5-40F8-88A7-546143BA820E}" destId="{EFD75A0C-243E-4C26-A285-8331F97B368B}" srcOrd="0" destOrd="0" presId="urn:microsoft.com/office/officeart/2005/8/layout/pList1"/>
    <dgm:cxn modelId="{64E91B4D-44D7-4734-B674-F5737199F55D}" srcId="{7029FAC1-0F73-4EB4-910B-0D8C8E5B2127}" destId="{7CCE2767-7DFB-46F3-BDAB-FB9D7BCD1EAF}" srcOrd="0" destOrd="0" parTransId="{5294CFE8-EF27-4616-A80D-A3F1503BD2CB}" sibTransId="{D9162ADA-8FE8-4EBD-BFAE-B26CF9F24DB9}"/>
    <dgm:cxn modelId="{188A4777-7C4E-451C-94B8-1FCA8371DD4A}" type="presOf" srcId="{C6422588-ED88-4EEC-9689-A9C17A03C18C}" destId="{47406577-1E1C-4CB9-B995-9581E9E4F571}" srcOrd="0" destOrd="0" presId="urn:microsoft.com/office/officeart/2005/8/layout/pList1"/>
    <dgm:cxn modelId="{CB97A392-11CF-4A94-8C42-F27DDA77DCB1}" srcId="{7029FAC1-0F73-4EB4-910B-0D8C8E5B2127}" destId="{C6422588-ED88-4EEC-9689-A9C17A03C18C}" srcOrd="4" destOrd="0" parTransId="{E4D6FF62-7C65-4713-8DE3-B6A177B5B362}" sibTransId="{B5EFACEB-73FE-4F83-9947-CDEBB45B2CE0}"/>
    <dgm:cxn modelId="{776C2BA9-294B-4C70-A000-16096F8AE060}" type="presOf" srcId="{D9162ADA-8FE8-4EBD-BFAE-B26CF9F24DB9}" destId="{CE308088-8928-4A7D-B680-1E37D506B5A5}" srcOrd="0" destOrd="0" presId="urn:microsoft.com/office/officeart/2005/8/layout/pList1"/>
    <dgm:cxn modelId="{1E2CCEA9-624E-4DE3-8191-C3CF29B900DE}" type="presOf" srcId="{7FD29FAD-0D0B-4E90-A2CE-3B4C4B7C1C7A}" destId="{C3094AB3-4C15-48FD-9932-ADBA5EA27486}" srcOrd="0" destOrd="0" presId="urn:microsoft.com/office/officeart/2005/8/layout/pList1"/>
    <dgm:cxn modelId="{35F58AB4-37D3-4E00-8188-01A49D02A0C5}" srcId="{7029FAC1-0F73-4EB4-910B-0D8C8E5B2127}" destId="{0D6F252E-1CDD-48FA-A664-F3753BCF62BB}" srcOrd="1" destOrd="0" parTransId="{43D391D2-DD43-42B4-90C9-D4DC6222FA2C}" sibTransId="{956DB656-23F5-40F8-88A7-546143BA820E}"/>
    <dgm:cxn modelId="{75A220B6-4110-4955-9921-2490DE352B9F}" type="presOf" srcId="{4F894C99-4792-4C7F-A316-39D171A037DE}" destId="{F06C5809-9330-4959-A4AC-CABBA853D005}" srcOrd="0" destOrd="0" presId="urn:microsoft.com/office/officeart/2005/8/layout/pList1"/>
    <dgm:cxn modelId="{B01E5BCB-D5FA-468B-9179-593724FB5648}" srcId="{7029FAC1-0F73-4EB4-910B-0D8C8E5B2127}" destId="{4F894C99-4792-4C7F-A316-39D171A037DE}" srcOrd="2" destOrd="0" parTransId="{F740BC1D-F644-4DB1-8058-08814BA374DB}" sibTransId="{9D42B390-E84B-4E50-8B8F-4FA99F14DB97}"/>
    <dgm:cxn modelId="{ABFD0EE5-FD5D-4733-B856-26CB5A6D542A}" type="presOf" srcId="{9D42B390-E84B-4E50-8B8F-4FA99F14DB97}" destId="{E765CF9C-5378-48BF-82FE-CDC9ECD77029}" srcOrd="0" destOrd="0" presId="urn:microsoft.com/office/officeart/2005/8/layout/pList1"/>
    <dgm:cxn modelId="{1289B3F1-E6E0-42BC-9027-98FEC2B1D8E2}" srcId="{7029FAC1-0F73-4EB4-910B-0D8C8E5B2127}" destId="{7964467C-655E-4F9B-BD50-E65C742F48B4}" srcOrd="3" destOrd="0" parTransId="{11637406-E69C-4EAD-B4F6-E44CAFA91F52}" sibTransId="{7FD29FAD-0D0B-4E90-A2CE-3B4C4B7C1C7A}"/>
    <dgm:cxn modelId="{C237CCF8-2B1A-4918-8756-D38B768E4514}" type="presOf" srcId="{7029FAC1-0F73-4EB4-910B-0D8C8E5B2127}" destId="{9203012E-9005-4B29-B97B-66867102E43B}" srcOrd="0" destOrd="0" presId="urn:microsoft.com/office/officeart/2005/8/layout/pList1"/>
    <dgm:cxn modelId="{6EFA7B8A-98EB-4D2A-BC13-2798E483DADB}" type="presParOf" srcId="{9203012E-9005-4B29-B97B-66867102E43B}" destId="{F5BA8362-1416-4CD1-85F0-575932A12C12}" srcOrd="0" destOrd="0" presId="urn:microsoft.com/office/officeart/2005/8/layout/pList1"/>
    <dgm:cxn modelId="{415811E2-F92D-4EEB-B706-A68EB0F0CBF1}" type="presParOf" srcId="{F5BA8362-1416-4CD1-85F0-575932A12C12}" destId="{1040C04C-266A-4BA6-AC80-0FD4DCD21C67}" srcOrd="0" destOrd="0" presId="urn:microsoft.com/office/officeart/2005/8/layout/pList1"/>
    <dgm:cxn modelId="{C5A4E3DC-B1C1-44A0-85E2-CC4D80B7C470}" type="presParOf" srcId="{F5BA8362-1416-4CD1-85F0-575932A12C12}" destId="{D3FDBB08-A758-4DF3-8739-D97BA7655C7B}" srcOrd="1" destOrd="0" presId="urn:microsoft.com/office/officeart/2005/8/layout/pList1"/>
    <dgm:cxn modelId="{D556126D-7172-4E31-8B0A-9DCCFB130449}" type="presParOf" srcId="{9203012E-9005-4B29-B97B-66867102E43B}" destId="{CE308088-8928-4A7D-B680-1E37D506B5A5}" srcOrd="1" destOrd="0" presId="urn:microsoft.com/office/officeart/2005/8/layout/pList1"/>
    <dgm:cxn modelId="{37C4F544-6CA5-4F6A-9B22-0C51A54897C9}" type="presParOf" srcId="{9203012E-9005-4B29-B97B-66867102E43B}" destId="{DBA70FFA-1096-41FD-8EBE-FDF00D3F1CB1}" srcOrd="2" destOrd="0" presId="urn:microsoft.com/office/officeart/2005/8/layout/pList1"/>
    <dgm:cxn modelId="{871D636F-3A21-4BE5-A9E0-F41B2E71E5FA}" type="presParOf" srcId="{DBA70FFA-1096-41FD-8EBE-FDF00D3F1CB1}" destId="{088FC6C8-479B-42D8-B278-0BA2988A206A}" srcOrd="0" destOrd="0" presId="urn:microsoft.com/office/officeart/2005/8/layout/pList1"/>
    <dgm:cxn modelId="{F4CDC2F7-588F-438A-BD48-420B02A2C3D9}" type="presParOf" srcId="{DBA70FFA-1096-41FD-8EBE-FDF00D3F1CB1}" destId="{0197F6FC-807C-495C-BE45-3B108BC28EA6}" srcOrd="1" destOrd="0" presId="urn:microsoft.com/office/officeart/2005/8/layout/pList1"/>
    <dgm:cxn modelId="{ED135B08-22DA-4839-89EB-7004B8DBF906}" type="presParOf" srcId="{9203012E-9005-4B29-B97B-66867102E43B}" destId="{EFD75A0C-243E-4C26-A285-8331F97B368B}" srcOrd="3" destOrd="0" presId="urn:microsoft.com/office/officeart/2005/8/layout/pList1"/>
    <dgm:cxn modelId="{A55C0A69-9782-4EA2-A8E7-A79AE2744BBE}" type="presParOf" srcId="{9203012E-9005-4B29-B97B-66867102E43B}" destId="{93B0A170-454E-4BC6-826A-67485AEA09C8}" srcOrd="4" destOrd="0" presId="urn:microsoft.com/office/officeart/2005/8/layout/pList1"/>
    <dgm:cxn modelId="{B82BF976-DE78-453C-A04D-84AE655FC3C2}" type="presParOf" srcId="{93B0A170-454E-4BC6-826A-67485AEA09C8}" destId="{E1575231-763B-4C04-A18A-5AEDD74A8711}" srcOrd="0" destOrd="0" presId="urn:microsoft.com/office/officeart/2005/8/layout/pList1"/>
    <dgm:cxn modelId="{BEF2458B-B0B8-45B1-A1F1-D7BE0D2B8F9A}" type="presParOf" srcId="{93B0A170-454E-4BC6-826A-67485AEA09C8}" destId="{F06C5809-9330-4959-A4AC-CABBA853D005}" srcOrd="1" destOrd="0" presId="urn:microsoft.com/office/officeart/2005/8/layout/pList1"/>
    <dgm:cxn modelId="{9041476D-0492-4514-882F-BB1EDE6C9DA3}" type="presParOf" srcId="{9203012E-9005-4B29-B97B-66867102E43B}" destId="{E765CF9C-5378-48BF-82FE-CDC9ECD77029}" srcOrd="5" destOrd="0" presId="urn:microsoft.com/office/officeart/2005/8/layout/pList1"/>
    <dgm:cxn modelId="{5118E4A6-8890-41BF-8060-ED7B75D0D679}" type="presParOf" srcId="{9203012E-9005-4B29-B97B-66867102E43B}" destId="{5623CB7D-1668-48A0-9046-409DFD796C90}" srcOrd="6" destOrd="0" presId="urn:microsoft.com/office/officeart/2005/8/layout/pList1"/>
    <dgm:cxn modelId="{23CC893A-AEC2-4865-97A3-FD98BC253F0D}" type="presParOf" srcId="{5623CB7D-1668-48A0-9046-409DFD796C90}" destId="{FABEAD74-907D-47B9-878B-619DB3512E33}" srcOrd="0" destOrd="0" presId="urn:microsoft.com/office/officeart/2005/8/layout/pList1"/>
    <dgm:cxn modelId="{2E15D378-40A1-4274-BC60-6F15743775A7}" type="presParOf" srcId="{5623CB7D-1668-48A0-9046-409DFD796C90}" destId="{995D1D28-A180-4B7F-A805-34C8AFFE0118}" srcOrd="1" destOrd="0" presId="urn:microsoft.com/office/officeart/2005/8/layout/pList1"/>
    <dgm:cxn modelId="{2DC60773-7329-4FFC-BB5A-BF5AC5DC8D76}" type="presParOf" srcId="{9203012E-9005-4B29-B97B-66867102E43B}" destId="{C3094AB3-4C15-48FD-9932-ADBA5EA27486}" srcOrd="7" destOrd="0" presId="urn:microsoft.com/office/officeart/2005/8/layout/pList1"/>
    <dgm:cxn modelId="{12C4036B-E3A3-4CB2-A609-89C1D290BDFE}" type="presParOf" srcId="{9203012E-9005-4B29-B97B-66867102E43B}" destId="{4412893A-70BA-4F6B-83A9-4A19893E885F}" srcOrd="8" destOrd="0" presId="urn:microsoft.com/office/officeart/2005/8/layout/pList1"/>
    <dgm:cxn modelId="{21815A0B-C21C-471D-96CD-7E552DE51AB6}" type="presParOf" srcId="{4412893A-70BA-4F6B-83A9-4A19893E885F}" destId="{D6C601C5-4B23-43D5-A5CB-F7461E605CC2}" srcOrd="0" destOrd="0" presId="urn:microsoft.com/office/officeart/2005/8/layout/pList1"/>
    <dgm:cxn modelId="{F8502776-6DE6-4EC0-B697-B346C97023CB}" type="presParOf" srcId="{4412893A-70BA-4F6B-83A9-4A19893E885F}" destId="{47406577-1E1C-4CB9-B995-9581E9E4F57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0C04C-266A-4BA6-AC80-0FD4DCD21C67}">
      <dsp:nvSpPr>
        <dsp:cNvPr id="0" name=""/>
        <dsp:cNvSpPr/>
      </dsp:nvSpPr>
      <dsp:spPr>
        <a:xfrm>
          <a:off x="5913" y="880946"/>
          <a:ext cx="2040329" cy="140578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DBB08-A758-4DF3-8739-D97BA7655C7B}">
      <dsp:nvSpPr>
        <dsp:cNvPr id="0" name=""/>
        <dsp:cNvSpPr/>
      </dsp:nvSpPr>
      <dsp:spPr>
        <a:xfrm>
          <a:off x="5913" y="2286733"/>
          <a:ext cx="2040329" cy="75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rtlCol="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kern="1200" dirty="0"/>
            <a:t>LONG WAIT FOR NORMAL GP.  WAS TREATED VERY SYMPATHETICALLY</a:t>
          </a:r>
          <a:endParaRPr lang="en-GB" sz="1600" kern="1200" noProof="0" dirty="0"/>
        </a:p>
      </dsp:txBody>
      <dsp:txXfrm>
        <a:off x="5913" y="2286733"/>
        <a:ext cx="2040329" cy="756962"/>
      </dsp:txXfrm>
    </dsp:sp>
    <dsp:sp modelId="{088FC6C8-479B-42D8-B278-0BA2988A206A}">
      <dsp:nvSpPr>
        <dsp:cNvPr id="0" name=""/>
        <dsp:cNvSpPr/>
      </dsp:nvSpPr>
      <dsp:spPr>
        <a:xfrm>
          <a:off x="2250361" y="880946"/>
          <a:ext cx="2040329" cy="1405787"/>
        </a:xfrm>
        <a:prstGeom prst="round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7F6FC-807C-495C-BE45-3B108BC28EA6}">
      <dsp:nvSpPr>
        <dsp:cNvPr id="0" name=""/>
        <dsp:cNvSpPr/>
      </dsp:nvSpPr>
      <dsp:spPr>
        <a:xfrm>
          <a:off x="2250361" y="2286733"/>
          <a:ext cx="2040329" cy="75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rtlCol="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kern="1200" dirty="0"/>
            <a:t>CONVENIENT TIME, LOCATION, VERY FRIENDLY AND WELCOMING. </a:t>
          </a:r>
          <a:endParaRPr lang="en-GB" sz="1600" kern="1200" noProof="0" dirty="0"/>
        </a:p>
      </dsp:txBody>
      <dsp:txXfrm>
        <a:off x="2250361" y="2286733"/>
        <a:ext cx="2040329" cy="756962"/>
      </dsp:txXfrm>
    </dsp:sp>
    <dsp:sp modelId="{E1575231-763B-4C04-A18A-5AEDD74A8711}">
      <dsp:nvSpPr>
        <dsp:cNvPr id="0" name=""/>
        <dsp:cNvSpPr/>
      </dsp:nvSpPr>
      <dsp:spPr>
        <a:xfrm>
          <a:off x="4489199" y="880946"/>
          <a:ext cx="2040329" cy="140578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C5809-9330-4959-A4AC-CABBA853D005}">
      <dsp:nvSpPr>
        <dsp:cNvPr id="0" name=""/>
        <dsp:cNvSpPr/>
      </dsp:nvSpPr>
      <dsp:spPr>
        <a:xfrm>
          <a:off x="4494810" y="2286733"/>
          <a:ext cx="2040329" cy="75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rtlCol="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kern="1200" dirty="0"/>
            <a:t>EASY TO GET APPT, CONVENIENT, FRIENDLY STAFF, DIDNT HAVE TO MISS WORK. THANK YOU - THOUGHT THE SERVICE WAS BRILLIANT, A REVELATION!</a:t>
          </a:r>
          <a:endParaRPr lang="en-GB" sz="1600" kern="1200" noProof="0" dirty="0"/>
        </a:p>
      </dsp:txBody>
      <dsp:txXfrm>
        <a:off x="4494810" y="2286733"/>
        <a:ext cx="2040329" cy="756962"/>
      </dsp:txXfrm>
    </dsp:sp>
    <dsp:sp modelId="{FABEAD74-907D-47B9-878B-619DB3512E33}">
      <dsp:nvSpPr>
        <dsp:cNvPr id="0" name=""/>
        <dsp:cNvSpPr/>
      </dsp:nvSpPr>
      <dsp:spPr>
        <a:xfrm>
          <a:off x="6743420" y="880946"/>
          <a:ext cx="2040329" cy="140578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D1D28-A180-4B7F-A805-34C8AFFE0118}">
      <dsp:nvSpPr>
        <dsp:cNvPr id="0" name=""/>
        <dsp:cNvSpPr/>
      </dsp:nvSpPr>
      <dsp:spPr>
        <a:xfrm>
          <a:off x="6739258" y="2286733"/>
          <a:ext cx="2040329" cy="75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rtlCol="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kern="1200" dirty="0"/>
            <a:t>RELIABLE, EFFICIENT, QUICK APPTS AND FRIENDLY STAFF</a:t>
          </a:r>
          <a:endParaRPr lang="en-GB" sz="1600" kern="1200" noProof="0" dirty="0"/>
        </a:p>
      </dsp:txBody>
      <dsp:txXfrm>
        <a:off x="6739258" y="2286733"/>
        <a:ext cx="2040329" cy="756962"/>
      </dsp:txXfrm>
    </dsp:sp>
    <dsp:sp modelId="{D6C601C5-4B23-43D5-A5CB-F7461E605CC2}">
      <dsp:nvSpPr>
        <dsp:cNvPr id="0" name=""/>
        <dsp:cNvSpPr/>
      </dsp:nvSpPr>
      <dsp:spPr>
        <a:xfrm>
          <a:off x="8983707" y="880946"/>
          <a:ext cx="2040329" cy="1405787"/>
        </a:xfrm>
        <a:prstGeom prst="roundRect">
          <a:avLst/>
        </a:prstGeom>
        <a:blipFill>
          <a:blip xmlns:r="http://schemas.openxmlformats.org/officeDocument/2006/relationships" r:embed="rId5"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06577-1E1C-4CB9-B995-9581E9E4F571}">
      <dsp:nvSpPr>
        <dsp:cNvPr id="0" name=""/>
        <dsp:cNvSpPr/>
      </dsp:nvSpPr>
      <dsp:spPr>
        <a:xfrm>
          <a:off x="8983707" y="2286733"/>
          <a:ext cx="2040329" cy="756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rtlCol="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kern="1200" dirty="0"/>
            <a:t>SO CONVENIENT TO MAKE APPTS IN ADVANCE RATHER THAN ON THE DAY. HAVE NOT HAD TO MISS WORK - BRILLIANT</a:t>
          </a:r>
          <a:endParaRPr lang="en-GB" sz="1600" kern="1200" noProof="0" dirty="0"/>
        </a:p>
      </dsp:txBody>
      <dsp:txXfrm>
        <a:off x="8983707" y="2286733"/>
        <a:ext cx="2040329" cy="756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1A4F8C-E918-4AA2-B7D6-8BA3DF09F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2EAE0-7046-43A4-A1B0-62E783DBF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E78637-9866-472C-B827-FE74ABBD3EA1}" type="datetime1">
              <a:rPr lang="en-GB" smtClean="0"/>
              <a:t>01/04/2025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7D107-515E-4AFF-A175-895B266E35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CA95-5884-4688-8B0C-37914EB108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490F62-96B5-44BE-A8A5-3DEBC6A2B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0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BE3B7A-5542-440A-B7CD-5AB6A17E6EFE}" type="datetime1">
              <a:rPr lang="en-GB" noProof="0" smtClean="0"/>
              <a:t>01/04/2025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63359F2-43EF-4812-9DC0-98C0B1A4068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7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9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5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508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6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5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49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63359F2-43EF-4812-9DC0-98C0B1A406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7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rtlCol="0" anchor="ctr"/>
          <a:lstStyle/>
          <a:p>
            <a:pPr algn="r" rtl="0"/>
            <a:r>
              <a:rPr lang="en-US" noProof="0">
                <a:solidFill>
                  <a:schemeClr val="tx2"/>
                </a:solidFill>
              </a:rPr>
              <a:t>Click to edit Master title style</a:t>
            </a:r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en-GB" noProof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 rtlCol="0">
            <a:normAutofit/>
          </a:bodyPr>
          <a:lstStyle/>
          <a:p>
            <a:pPr rtl="0"/>
            <a:r>
              <a:rPr lang="en-US" noProof="0">
                <a:solidFill>
                  <a:schemeClr val="tx2"/>
                </a:solidFill>
              </a:rPr>
              <a:t>Click to edit Master title style</a:t>
            </a:r>
            <a:endParaRPr lang="en-GB" noProof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SmartArt graphic</a:t>
            </a:r>
            <a:endParaRPr lang="en-GB" noProof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SmartArt graphic</a:t>
            </a:r>
            <a:endParaRPr lang="en-GB" noProof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SmartArt graphic</a:t>
            </a:r>
            <a:endParaRPr lang="en-GB" noProof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US" noProof="0"/>
              <a:t>Click icon to add SmartArt graphic</a:t>
            </a:r>
            <a:endParaRPr lang="en-GB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3" r:id="rId6"/>
    <p:sldLayoutId id="2147483784" r:id="rId7"/>
    <p:sldLayoutId id="2147483767" r:id="rId8"/>
    <p:sldLayoutId id="2147483782" r:id="rId9"/>
    <p:sldLayoutId id="2147483778" r:id="rId10"/>
    <p:sldLayoutId id="2147483779" r:id="rId11"/>
    <p:sldLayoutId id="2147483765" r:id="rId12"/>
    <p:sldLayoutId id="2147483766" r:id="rId13"/>
    <p:sldLayoutId id="2147483769" r:id="rId14"/>
    <p:sldLayoutId id="2147483770" r:id="rId15"/>
    <p:sldLayoutId id="2147483771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 rtlCol="0"/>
          <a:lstStyle/>
          <a:p>
            <a:pPr rtl="0"/>
            <a:r>
              <a:rPr lang="en-GB" dirty="0"/>
              <a:t>ENHANCED ACCESS SERVICE</a:t>
            </a:r>
            <a:br>
              <a:rPr lang="en-GB" dirty="0"/>
            </a:br>
            <a:r>
              <a:rPr lang="en-GB" dirty="0"/>
              <a:t>PATIENT FEEDBACK Questionnaire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>
            <a:noAutofit/>
          </a:bodyPr>
          <a:lstStyle/>
          <a:p>
            <a:pPr rtl="0"/>
            <a:r>
              <a:rPr lang="en-GB" sz="2800" dirty="0"/>
              <a:t>March 2025</a:t>
            </a:r>
          </a:p>
        </p:txBody>
      </p:sp>
      <p:pic>
        <p:nvPicPr>
          <p:cNvPr id="8" name="Picture Placeholder 7" descr="Medical equipment with a stethoscope">
            <a:extLst>
              <a:ext uri="{FF2B5EF4-FFF2-40B4-BE49-F238E27FC236}">
                <a16:creationId xmlns:a16="http://schemas.microsoft.com/office/drawing/2014/main" id="{D9011B7D-CD6B-49C3-8163-9672E7B5EB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056" y="3081528"/>
            <a:ext cx="11265408" cy="3310128"/>
          </a:xfrm>
        </p:spPr>
      </p:pic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12723"/>
            <a:ext cx="3424138" cy="208443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GB" b="1" u="sng" dirty="0"/>
              <a:t>GENDER</a:t>
            </a: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109 questionnaires completed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87" y="1740310"/>
            <a:ext cx="3424138" cy="4470010"/>
          </a:xfrm>
        </p:spPr>
        <p:txBody>
          <a:bodyPr rtlCol="0">
            <a:normAutofit/>
          </a:bodyPr>
          <a:lstStyle/>
          <a:p>
            <a:pPr rtl="0"/>
            <a:endParaRPr lang="en-GB" sz="2400" dirty="0"/>
          </a:p>
          <a:p>
            <a:pPr rtl="0"/>
            <a:endParaRPr lang="en-GB" sz="2400" dirty="0"/>
          </a:p>
          <a:p>
            <a:pPr rtl="0"/>
            <a:endParaRPr lang="en-GB" sz="2400" dirty="0"/>
          </a:p>
          <a:p>
            <a:pPr rtl="0"/>
            <a:endParaRPr lang="en-GB" sz="2400" dirty="0"/>
          </a:p>
          <a:p>
            <a:pPr rtl="0"/>
            <a:r>
              <a:rPr lang="en-GB" sz="2400" dirty="0"/>
              <a:t>31% - male 	</a:t>
            </a:r>
          </a:p>
          <a:p>
            <a:pPr rtl="0"/>
            <a:r>
              <a:rPr lang="en-GB" sz="2400" dirty="0"/>
              <a:t>66% - female </a:t>
            </a:r>
          </a:p>
          <a:p>
            <a:pPr rtl="0"/>
            <a:r>
              <a:rPr lang="en-GB" sz="2400" dirty="0"/>
              <a:t>1% - other</a:t>
            </a:r>
          </a:p>
          <a:p>
            <a:pPr rtl="0"/>
            <a:r>
              <a:rPr lang="en-GB" sz="2400" dirty="0"/>
              <a:t>2% not stated </a:t>
            </a:r>
          </a:p>
          <a:p>
            <a:pPr rtl="0"/>
            <a:endParaRPr lang="en-GB" sz="2400" dirty="0"/>
          </a:p>
          <a:p>
            <a:pPr rtl="0"/>
            <a:endParaRPr lang="en-GB" sz="2400" dirty="0"/>
          </a:p>
        </p:txBody>
      </p:sp>
      <p:pic>
        <p:nvPicPr>
          <p:cNvPr id="7" name="Picture Placeholder 6" descr="A stethoscope ">
            <a:extLst>
              <a:ext uri="{FF2B5EF4-FFF2-40B4-BE49-F238E27FC236}">
                <a16:creationId xmlns:a16="http://schemas.microsoft.com/office/drawing/2014/main" id="{7F61309D-C856-4938-ADC7-424523E494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2815" y="640080"/>
            <a:ext cx="3703320" cy="5751576"/>
          </a:xfrm>
        </p:spPr>
      </p:pic>
      <p:pic>
        <p:nvPicPr>
          <p:cNvPr id="9" name="Picture Placeholder 8" descr="Doctors in surgery">
            <a:extLst>
              <a:ext uri="{FF2B5EF4-FFF2-40B4-BE49-F238E27FC236}">
                <a16:creationId xmlns:a16="http://schemas.microsoft.com/office/drawing/2014/main" id="{945B1BB8-49E7-4A38-B10A-734F467CE2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720" y="640080"/>
            <a:ext cx="3703320" cy="5751576"/>
          </a:xfr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AA17CD5-6A6E-4EE4-BD68-9B358654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DFAC773-B88D-4D58-9F49-43222F2F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271D-D3EB-4A78-9929-4B8E740B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980083"/>
          </a:xfrm>
        </p:spPr>
        <p:txBody>
          <a:bodyPr rtlCol="0"/>
          <a:lstStyle/>
          <a:p>
            <a:pPr algn="ctr" rtl="0"/>
            <a:r>
              <a:rPr lang="en-GB" b="1" u="sng" dirty="0"/>
              <a:t>Age </a:t>
            </a:r>
            <a:r>
              <a:rPr lang="en-GB" dirty="0"/>
              <a:t>                         </a:t>
            </a:r>
            <a:r>
              <a:rPr lang="en-GB" sz="1200" dirty="0"/>
              <a:t>(2 patients not stated)</a:t>
            </a:r>
          </a:p>
        </p:txBody>
      </p:sp>
      <p:pic>
        <p:nvPicPr>
          <p:cNvPr id="10" name="Picture Placeholder 9" descr="A doctor with his arms crossed">
            <a:extLst>
              <a:ext uri="{FF2B5EF4-FFF2-40B4-BE49-F238E27FC236}">
                <a16:creationId xmlns:a16="http://schemas.microsoft.com/office/drawing/2014/main" id="{24A8453A-33BC-42B9-9F32-A38E7F1AC2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4233672"/>
            <a:ext cx="3703320" cy="2139696"/>
          </a:xfrm>
        </p:spPr>
      </p:pic>
      <p:pic>
        <p:nvPicPr>
          <p:cNvPr id="12" name="Picture Placeholder 11" descr="A smiling doctor with a stethoscope and patient">
            <a:extLst>
              <a:ext uri="{FF2B5EF4-FFF2-40B4-BE49-F238E27FC236}">
                <a16:creationId xmlns:a16="http://schemas.microsoft.com/office/drawing/2014/main" id="{F2F92A19-D60A-4D6C-8103-E5036EBC08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720" y="4233672"/>
            <a:ext cx="3703320" cy="2139696"/>
          </a:xfr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C838D91-2BF9-4595-90F6-6E2D751F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174766-9DFA-4FE2-802E-A1E97945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E05EE0A-8EAF-4145-9C58-570DD877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7" name="Picture Placeholder 7" descr="doctor talking to patient">
            <a:extLst>
              <a:ext uri="{FF2B5EF4-FFF2-40B4-BE49-F238E27FC236}">
                <a16:creationId xmlns:a16="http://schemas.microsoft.com/office/drawing/2014/main" id="{86357C99-DEFC-4892-8C64-EF1482AB3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r="16416"/>
          <a:stretch/>
        </p:blipFill>
        <p:spPr>
          <a:xfrm>
            <a:off x="4241800" y="630238"/>
            <a:ext cx="7504113" cy="3521075"/>
          </a:xfrm>
          <a:prstGeom prst="rect">
            <a:avLst/>
          </a:prstGeom>
          <a:solidFill>
            <a:schemeClr val="accent2"/>
          </a:solidFill>
        </p:spPr>
      </p:pic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81E7BD66-CB77-7B96-86F7-08E3E52062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5974"/>
              </p:ext>
            </p:extLst>
          </p:nvPr>
        </p:nvGraphicFramePr>
        <p:xfrm>
          <a:off x="581025" y="2181225"/>
          <a:ext cx="3476625" cy="367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8013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3893574"/>
            <a:ext cx="10993549" cy="128802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84% of patients would use enhanced access again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7B5A0-5976-4FBC-9F15-908902EAE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n-GB" dirty="0"/>
              <a:t>3% said they wouldn’t use EA </a:t>
            </a:r>
          </a:p>
          <a:p>
            <a:pPr rtl="0"/>
            <a:r>
              <a:rPr lang="en-GB" dirty="0"/>
              <a:t>13% never answered</a:t>
            </a:r>
          </a:p>
        </p:txBody>
      </p:sp>
      <p:pic>
        <p:nvPicPr>
          <p:cNvPr id="6" name="Picture Placeholder 5" descr="A smiling doctor with a stethoscope and a child and mum">
            <a:extLst>
              <a:ext uri="{FF2B5EF4-FFF2-40B4-BE49-F238E27FC236}">
                <a16:creationId xmlns:a16="http://schemas.microsoft.com/office/drawing/2014/main" id="{2E4C2C15-C217-4490-A3A7-E98F49FDF0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" y="603504"/>
            <a:ext cx="11292840" cy="3557016"/>
          </a:xfrm>
        </p:spPr>
      </p:pic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E4ED-A01E-4EEE-BAB3-F66C86F2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en-GB" dirty="0"/>
              <a:t>We asked our patients some questions </a:t>
            </a:r>
          </a:p>
        </p:txBody>
      </p:sp>
      <p:graphicFrame>
        <p:nvGraphicFramePr>
          <p:cNvPr id="6" name="Content Placeholder 5" descr="A bar chart placeholder ">
            <a:extLst>
              <a:ext uri="{FF2B5EF4-FFF2-40B4-BE49-F238E27FC236}">
                <a16:creationId xmlns:a16="http://schemas.microsoft.com/office/drawing/2014/main" id="{28EE201B-C92A-4E01-9328-5AE6A42283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32842"/>
              </p:ext>
            </p:extLst>
          </p:nvPr>
        </p:nvGraphicFramePr>
        <p:xfrm>
          <a:off x="581025" y="2341563"/>
          <a:ext cx="11029950" cy="363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645B3-B75C-434F-AB33-1C3335F0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A4786-0B7C-4A96-8541-BEB66594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en-GB" dirty="0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FACE5-0C67-483B-8BC7-0D4E6D62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125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en-GB" dirty="0"/>
              <a:t>Comments from patients </a:t>
            </a:r>
          </a:p>
        </p:txBody>
      </p:sp>
      <p:graphicFrame>
        <p:nvGraphicFramePr>
          <p:cNvPr id="7" name="Content Placeholder 6" descr="Team placeholder ">
            <a:extLst>
              <a:ext uri="{FF2B5EF4-FFF2-40B4-BE49-F238E27FC236}">
                <a16:creationId xmlns:a16="http://schemas.microsoft.com/office/drawing/2014/main" id="{C1BEDA54-2DC6-4AC7-850A-41264E941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56474"/>
              </p:ext>
            </p:extLst>
          </p:nvPr>
        </p:nvGraphicFramePr>
        <p:xfrm>
          <a:off x="581025" y="1719073"/>
          <a:ext cx="11029950" cy="392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1AF5F-8658-48C6-8F26-A03E3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DC3D-C5F6-4BF7-97BD-7548BB256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en-GB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51974-A699-44BC-93B3-F64FE92D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smtClean="0"/>
              <a:pPr rtl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07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n-GB" dirty="0"/>
              <a:t>ADDITIONAL COMMENTS RECEIVED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09964-5C29-4FD6-AB66-FC11856B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1966452"/>
            <a:ext cx="5194769" cy="842223"/>
          </a:xfrm>
        </p:spPr>
        <p:txBody>
          <a:bodyPr rtlCol="0"/>
          <a:lstStyle/>
          <a:p>
            <a:pPr rtl="0"/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SAVED ATTENDING URGENT CARE</a:t>
            </a:r>
            <a:endParaRPr lang="en-GB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A8F6C-85B2-40F8-9392-16F12DC2D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RECEPTION WERE HELPFUL AND RESPECTFUL. DR WAS PATIENT AND ANSWERED IN A WAY I COULD UNDERSTAND</a:t>
            </a:r>
            <a:r>
              <a:rPr lang="en-GB" i="1" dirty="0"/>
              <a:t> </a:t>
            </a:r>
          </a:p>
          <a:p>
            <a:pPr marL="0" indent="0" rtl="0">
              <a:buNone/>
            </a:pPr>
            <a:endParaRPr lang="en-GB" i="1" dirty="0"/>
          </a:p>
          <a:p>
            <a:pPr marL="0" indent="0" rtl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CONVENIENT APPOINTMENTS </a:t>
            </a:r>
          </a:p>
          <a:p>
            <a:pPr marL="0" indent="0" rtl="0">
              <a:buNone/>
            </a:pPr>
            <a:endParaRPr lang="en-GB" sz="1800" b="0" i="1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  <a:p>
            <a:pPr marL="0" indent="0" rtl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VERY WELL RUN, FRIENDLY SERVICE</a:t>
            </a:r>
            <a:r>
              <a:rPr lang="en-GB" i="1" dirty="0"/>
              <a:t> </a:t>
            </a:r>
          </a:p>
          <a:p>
            <a:pPr marL="0" indent="0" rtl="0">
              <a:buNone/>
            </a:pPr>
            <a:endParaRPr lang="en-GB" i="1" dirty="0">
              <a:solidFill>
                <a:srgbClr val="000000"/>
              </a:solidFill>
              <a:latin typeface="Aptos Narrow" panose="020B0004020202020204" pitchFamily="34" charset="0"/>
            </a:endParaRPr>
          </a:p>
          <a:p>
            <a:pPr marL="0" indent="0" rtl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RECEPTION EXCELLENT AND HELPFUL</a:t>
            </a:r>
            <a:r>
              <a:rPr lang="en-GB" i="1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29C6-DFC2-4FE6-9BC6-9CC5FAA30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/>
          <a:lstStyle/>
          <a:p>
            <a:pPr rtl="0"/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THANK YOU TO NURSE HEATHER, FANTASITIC WITH 3 YEAR OLDS VACCINATIONS.</a:t>
            </a:r>
          </a:p>
          <a:p>
            <a:pPr rtl="0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D48624-92E5-4A01-823A-A340A719A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RECEPTION WERE HELPFUL AND RESPECTFUL. DR WAS PATIENT AND ANSWERED IN A WAY I COULD UNDERSTAND</a:t>
            </a:r>
            <a:r>
              <a:rPr lang="en-GB" i="1" dirty="0"/>
              <a:t> </a:t>
            </a:r>
          </a:p>
          <a:p>
            <a:pPr marL="0" indent="0" rtl="0">
              <a:buNone/>
            </a:pPr>
            <a:endParaRPr lang="en-GB" i="1" dirty="0"/>
          </a:p>
          <a:p>
            <a:pPr marL="0" indent="0" rtl="0">
              <a:buNone/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GREAT SERVICE. FLEXIBLE WITH EVENING APPTS.FANTASTIC SERVICE . ABSOLUTLY WELL CARED FOR BY STAFF</a:t>
            </a:r>
            <a:r>
              <a:rPr lang="en-GB" i="1" dirty="0"/>
              <a:t> </a:t>
            </a:r>
          </a:p>
          <a:p>
            <a:pPr rtl="0"/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3BEB4-74AE-46AA-B4D6-F74D0D18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C7AC8-C1FF-4125-99AB-29C9CC001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en-GB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A0150-AECF-4D8C-A650-1671E51D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GB" smtClean="0"/>
              <a:pPr rtl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40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FB38-0113-4F80-BBD4-A9C97FF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rtlCol="0"/>
          <a:lstStyle/>
          <a:p>
            <a:pPr rtl="0"/>
            <a:r>
              <a:rPr lang="en-GB" dirty="0"/>
              <a:t>Enhanced access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81A320-E6A8-864D-743D-7A511D10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3750046"/>
            <a:ext cx="3568700" cy="816820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3ABAA-EBF5-4FC5-BEEE-FBA5A228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pic>
        <p:nvPicPr>
          <p:cNvPr id="6" name="Picture Placeholder 5" descr="A doctor talking to a patient&#10;">
            <a:extLst>
              <a:ext uri="{FF2B5EF4-FFF2-40B4-BE49-F238E27FC236}">
                <a16:creationId xmlns:a16="http://schemas.microsoft.com/office/drawing/2014/main" id="{AC4A1F6E-E065-4C87-B012-9FBDEC8C1E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344" y="0"/>
            <a:ext cx="7534656" cy="6858000"/>
          </a:xfrm>
        </p:spPr>
      </p:pic>
    </p:spTree>
    <p:extLst>
      <p:ext uri="{BB962C8B-B14F-4D97-AF65-F5344CB8AC3E}">
        <p14:creationId xmlns:p14="http://schemas.microsoft.com/office/powerpoint/2010/main" val="226161971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763_TF45205285_Win32" id="{512915A2-2AB9-4EE3-80AA-D8F6366BE079}" vid="{B6D99418-21CE-40BE-AD04-F937B08DC4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333985-6DEC-4BB6-B360-FFFEFA02249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470C9DA-ADC8-49D9-B223-6D54C6FB7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608ECE-840A-4514-AD05-0950FC5D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{CE3DDF7E-298B-4B89-AE75-07BAB280C8ED}tf45205285_win32</Template>
  <TotalTime>377</TotalTime>
  <Words>268</Words>
  <Application>Microsoft Office PowerPoint</Application>
  <PresentationFormat>Widescreen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 Narrow</vt:lpstr>
      <vt:lpstr>Calibri</vt:lpstr>
      <vt:lpstr>Gill Sans MT</vt:lpstr>
      <vt:lpstr>Wingdings 2</vt:lpstr>
      <vt:lpstr>DividendVTI</vt:lpstr>
      <vt:lpstr>ENHANCED ACCESS SERVICE PATIENT FEEDBACK Questionnaire</vt:lpstr>
      <vt:lpstr>GENDER   109 questionnaires completed </vt:lpstr>
      <vt:lpstr>Age                          (2 patients not stated)</vt:lpstr>
      <vt:lpstr>84% of patients would use enhanced access again </vt:lpstr>
      <vt:lpstr>We asked our patients some questions </vt:lpstr>
      <vt:lpstr>Comments from patients </vt:lpstr>
      <vt:lpstr>ADDITIONAL COMMENTS RECEIVED </vt:lpstr>
      <vt:lpstr>Enhanced access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WHITFIELD, Laura (SPRING HOUSE HEALTH)</dc:creator>
  <cp:lastModifiedBy>WHITFIELD, Laura (SPRING HOUSE HEALTH)</cp:lastModifiedBy>
  <cp:revision>2</cp:revision>
  <dcterms:created xsi:type="dcterms:W3CDTF">2025-04-01T12:59:47Z</dcterms:created>
  <dcterms:modified xsi:type="dcterms:W3CDTF">2025-04-01T19:17:44Z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